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826" r:id="rId2"/>
    <p:sldMasterId id="2147483814" r:id="rId3"/>
    <p:sldMasterId id="2147483709" r:id="rId4"/>
  </p:sldMasterIdLst>
  <p:notesMasterIdLst>
    <p:notesMasterId r:id="rId31"/>
  </p:notesMasterIdLst>
  <p:sldIdLst>
    <p:sldId id="256" r:id="rId5"/>
    <p:sldId id="362" r:id="rId6"/>
    <p:sldId id="323" r:id="rId7"/>
    <p:sldId id="367" r:id="rId8"/>
    <p:sldId id="644" r:id="rId9"/>
    <p:sldId id="257" r:id="rId10"/>
    <p:sldId id="364" r:id="rId11"/>
    <p:sldId id="366" r:id="rId12"/>
    <p:sldId id="365" r:id="rId13"/>
    <p:sldId id="652" r:id="rId14"/>
    <p:sldId id="645" r:id="rId15"/>
    <p:sldId id="646" r:id="rId16"/>
    <p:sldId id="647" r:id="rId17"/>
    <p:sldId id="363" r:id="rId18"/>
    <p:sldId id="648" r:id="rId19"/>
    <p:sldId id="649" r:id="rId20"/>
    <p:sldId id="650" r:id="rId21"/>
    <p:sldId id="651" r:id="rId22"/>
    <p:sldId id="653" r:id="rId23"/>
    <p:sldId id="347" r:id="rId24"/>
    <p:sldId id="654" r:id="rId25"/>
    <p:sldId id="655" r:id="rId26"/>
    <p:sldId id="300" r:id="rId27"/>
    <p:sldId id="267" r:id="rId28"/>
    <p:sldId id="328" r:id="rId29"/>
    <p:sldId id="29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43" autoAdjust="0"/>
    <p:restoredTop sz="91792" autoAdjust="0"/>
  </p:normalViewPr>
  <p:slideViewPr>
    <p:cSldViewPr>
      <p:cViewPr varScale="1">
        <p:scale>
          <a:sx n="104" d="100"/>
          <a:sy n="104" d="100"/>
        </p:scale>
        <p:origin x="-35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9443889A-4060-4B73-B757-D20A0A781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2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EE28E0-DEE8-4CD5-9635-CF84E6C1534E}" type="slidenum">
              <a:rPr lang="en-US" smtClean="0">
                <a:latin typeface="Times New Roman" pitchFamily="18" charset="0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74E99-0E25-448B-B5DF-642557E61E80}" type="slidenum">
              <a:rPr lang="en-US" smtClean="0">
                <a:latin typeface="Times New Roman" pitchFamily="18" charset="0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46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74E99-0E25-448B-B5DF-642557E61E80}" type="slidenum">
              <a:rPr lang="en-US" smtClean="0">
                <a:latin typeface="Times New Roman" pitchFamily="18" charset="0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30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652529-BF75-45F0-87EA-FE501D76CAC5}" type="slidenum">
              <a:rPr lang="en-US" smtClean="0">
                <a:latin typeface="Times New Roman" pitchFamily="18" charset="0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479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652529-BF75-45F0-87EA-FE501D76CAC5}" type="slidenum">
              <a:rPr lang="en-US" smtClean="0">
                <a:latin typeface="Times New Roman" pitchFamily="18" charset="0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86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8740C-9CE7-4108-B9D0-A0524F5824FD}" type="slidenum">
              <a:rPr lang="en-US" smtClean="0">
                <a:latin typeface="Times New Roman" pitchFamily="18" charset="0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34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8740C-9CE7-4108-B9D0-A0524F5824FD}" type="slidenum">
              <a:rPr lang="en-US" smtClean="0">
                <a:latin typeface="Times New Roman" pitchFamily="18" charset="0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Aspirin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Beta agonists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Mesenchymal cells</a:t>
            </a:r>
          </a:p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96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8740C-9CE7-4108-B9D0-A0524F5824FD}" type="slidenum">
              <a:rPr lang="en-US" smtClean="0">
                <a:latin typeface="Times New Roman" pitchFamily="18" charset="0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087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8740C-9CE7-4108-B9D0-A0524F5824FD}" type="slidenum">
              <a:rPr lang="en-US" smtClean="0">
                <a:latin typeface="Times New Roman" pitchFamily="18" charset="0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9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8740C-9CE7-4108-B9D0-A0524F5824FD}" type="slidenum">
              <a:rPr lang="en-US" smtClean="0">
                <a:latin typeface="Times New Roman" pitchFamily="18" charset="0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TNF, IL-1, IL-6</a:t>
            </a:r>
          </a:p>
        </p:txBody>
      </p:sp>
    </p:spTree>
    <p:extLst>
      <p:ext uri="{BB962C8B-B14F-4D97-AF65-F5344CB8AC3E}">
        <p14:creationId xmlns:p14="http://schemas.microsoft.com/office/powerpoint/2010/main" val="394583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8740C-9CE7-4108-B9D0-A0524F5824FD}" type="slidenum">
              <a:rPr lang="en-US" smtClean="0">
                <a:latin typeface="Times New Roman" pitchFamily="18" charset="0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Higher 50 for active bleeding or invasive procedures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Equivocal heparin/thrombomodulin</a:t>
            </a:r>
          </a:p>
        </p:txBody>
      </p:sp>
    </p:spTree>
    <p:extLst>
      <p:ext uri="{BB962C8B-B14F-4D97-AF65-F5344CB8AC3E}">
        <p14:creationId xmlns:p14="http://schemas.microsoft.com/office/powerpoint/2010/main" val="375808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8740C-9CE7-4108-B9D0-A0524F5824FD}" type="slidenum">
              <a:rPr lang="en-US" smtClean="0">
                <a:latin typeface="Times New Roman" pitchFamily="18" charset="0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029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0BB0E3-C892-4A45-8FB5-E48C5A38E2C7}" type="slidenum">
              <a:rPr lang="en-US" smtClean="0">
                <a:latin typeface="Times New Roman" pitchFamily="18" charset="0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0BB0E3-C892-4A45-8FB5-E48C5A38E2C7}" type="slidenum">
              <a:rPr lang="en-US" smtClean="0">
                <a:latin typeface="Times New Roman" pitchFamily="18" charset="0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Possible advantage of dexmedetomidine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Watch benzodiazepines</a:t>
            </a:r>
          </a:p>
        </p:txBody>
      </p:sp>
    </p:spTree>
    <p:extLst>
      <p:ext uri="{BB962C8B-B14F-4D97-AF65-F5344CB8AC3E}">
        <p14:creationId xmlns:p14="http://schemas.microsoft.com/office/powerpoint/2010/main" val="1218259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0BB0E3-C892-4A45-8FB5-E48C5A38E2C7}" type="slidenum">
              <a:rPr lang="en-US" smtClean="0">
                <a:latin typeface="Times New Roman" pitchFamily="18" charset="0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>
                <a:latin typeface="Times New Roman" pitchFamily="18" charset="0"/>
              </a:rPr>
              <a:t>Apotosis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40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1D8CB-7286-4E9E-B6A0-4488E4E7A9AF}" type="slidenum">
              <a:rPr lang="en-US" smtClean="0">
                <a:latin typeface="Times New Roman" pitchFamily="18" charset="0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</a:rPr>
              <a:t>MV&gt; 48 hours, GI bleed within 1 year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EAST-TBI and burns</a:t>
            </a:r>
          </a:p>
          <a:p>
            <a:pPr eaLnBrk="1" hangingPunct="1"/>
            <a:r>
              <a:rPr lang="en-US" dirty="0">
                <a:latin typeface="Times New Roman" pitchFamily="18" charset="0"/>
              </a:rPr>
              <a:t>Balance mesenteric blood flow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F538B7-196F-484C-A3D6-7A10DA6B779E}" type="slidenum">
              <a:rPr lang="en-US" smtClean="0">
                <a:latin typeface="Times New Roman" pitchFamily="18" charset="0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5C9782-156B-461A-8790-4E32D4EB9B0F}" type="slidenum">
              <a:rPr lang="en-US" smtClean="0">
                <a:latin typeface="Times New Roman" pitchFamily="18" charset="0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5B6B5-B3CD-4E22-BFFB-AF9832A94494}" type="slidenum">
              <a:rPr lang="en-US" smtClean="0">
                <a:latin typeface="Times New Roman" pitchFamily="18" charset="0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652529-BF75-45F0-87EA-FE501D76CAC5}" type="slidenum">
              <a:rPr lang="en-US" smtClean="0">
                <a:latin typeface="Times New Roman" pitchFamily="18" charset="0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652529-BF75-45F0-87EA-FE501D76CAC5}" type="slidenum">
              <a:rPr lang="en-US" smtClean="0">
                <a:latin typeface="Times New Roman" pitchFamily="18" charset="0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59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652529-BF75-45F0-87EA-FE501D76CAC5}" type="slidenum">
              <a:rPr lang="en-US" smtClean="0">
                <a:latin typeface="Times New Roman" pitchFamily="18" charset="0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13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8740C-9CE7-4108-B9D0-A0524F5824FD}" type="slidenum">
              <a:rPr lang="en-US" smtClean="0">
                <a:latin typeface="Times New Roman" pitchFamily="18" charset="0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8740C-9CE7-4108-B9D0-A0524F5824FD}" type="slidenum">
              <a:rPr lang="en-US" smtClean="0">
                <a:latin typeface="Times New Roman" pitchFamily="18" charset="0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42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74E99-0E25-448B-B5DF-642557E61E80}" type="slidenum">
              <a:rPr lang="en-US" smtClean="0">
                <a:latin typeface="Times New Roman" pitchFamily="18" charset="0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81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74E99-0E25-448B-B5DF-642557E61E80}" type="slidenum">
              <a:rPr lang="en-US" smtClean="0">
                <a:latin typeface="Times New Roman" pitchFamily="18" charset="0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4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google.com/url?sa=i&amp;rct=j&amp;q=&amp;esrc=s&amp;frm=1&amp;source=images&amp;cd=&amp;cad=rja&amp;uact=8&amp;ved=0CAcQjRxqFQoTCNLM9dHOycgCFYM5PgodaXUOUA&amp;url=http://1ms.net/psycho-alfred-hitchcock-hd-desktop-background-593982.html&amp;bvm=bv.105454873,d.cWw&amp;psig=AFQjCNGTdtFujgHy1GLYpxdML2LsYg8Auw&amp;ust=1445174981269806" TargetMode="External"/><Relationship Id="rId3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google.com/url?sa=i&amp;rct=j&amp;q=&amp;esrc=s&amp;frm=1&amp;source=images&amp;cd=&amp;cad=rja&amp;uact=8&amp;ved=0CAcQjRxqFQoTCNLM9dHOycgCFYM5PgodaXUOUA&amp;url=http://1ms.net/psycho-alfred-hitchcock-hd-desktop-background-593982.html&amp;bvm=bv.105454873,d.cWw&amp;psig=AFQjCNGTdtFujgHy1GLYpxdML2LsYg8Auw&amp;ust=1445174981269806" TargetMode="External"/><Relationship Id="rId5" Type="http://schemas.openxmlformats.org/officeDocument/2006/relationships/image" Target="../media/image4.jpe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2" descr="http://hdw.datawallpaper.com/entertainment/psycho-alfred-hitchcock-hd-wallpaper-593982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42000"/>
          </a:blip>
          <a:stretch>
            <a:fillRect/>
          </a:stretch>
        </p:blipFill>
        <p:spPr bwMode="auto">
          <a:xfrm>
            <a:off x="-990600" y="-152400"/>
            <a:ext cx="1097280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6760F-B711-43CE-9636-71B74CA0A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BA0F-C696-47C5-B09D-AC308697E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AB347-F4DB-4624-B497-D3D5AA87D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11099-B648-4FB8-8654-F93B9A4BA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0CC8-6D5D-47AF-A422-336DE7519E34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D74D-AFEC-414E-AA40-A8F720421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025CD-F692-4BFD-A94D-1B321A0476B4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F8E2D-F88B-453F-9AD2-6FC737962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113BD-3256-4807-BACB-FFE75F18966E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9C236-C253-4E0C-A50B-EC04906CC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FC79-B8DC-42D7-AC13-8C159AA83261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4E18D-0C44-43B7-BF28-DBA3782AB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3EB3A-0340-461E-B7A4-21EA99C90871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D2E09-98DF-4111-9C13-FC454EF99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2CA01-1B27-479E-B508-03744E0F71C2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85CAF-5956-4567-8C2F-BC1B98085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B2DEA-AAB9-4D5D-80D8-A3F9069D85A1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5D23-8762-4F5A-AEE4-DF8550F94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228CD-6996-407B-9FC9-2983A2F3B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9BFE-EA44-4004-9D81-194A622B00C2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C4A62-E7FB-4C31-B9EB-1413D1C6F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22C71-2C40-4BF4-B102-A7C1C1567F51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F0BA9-1186-4330-A07F-7AB48F7ED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921F9-7183-4C28-8B16-8BC655955704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907E-354E-4969-A8AF-EFDACB064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C891-EBB5-4823-B43C-9935F9E863B7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B105E-290B-4234-A469-195EF1E57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A153-4B48-45ED-8601-B3C6EC6D2F58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CA70B-2506-47B4-ACD2-38A92D5F4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6DFF2-8FD5-4974-9C78-E2827ABF7753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7BC0B-1747-4AFD-B2D5-25E8AC9D2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8F9EF-18BA-4970-BAB1-6C2179B2155B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7342E-413D-4AB2-A1E0-C47F28B44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D93E0-45C2-44DD-A48A-C2989E5A0EA9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8EAED-435E-4B25-BB4A-F8427B1B6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A756-21DB-4FA9-9DBC-29EB75B47C41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6DC33-20B5-41DE-8D3B-584AA4C1A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FC9A-8311-4DBA-8637-83C62B2381DE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62E6F-2E64-48B4-89FC-ECD71EC2B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34AAC-B903-4672-AEEA-BA0DF488E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7D55C-89F3-43A0-A743-C1B9337BFCBD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91073-B45C-436C-B947-8AED105FF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E4A4-5B9A-451A-9667-CCDE766AEA66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BE208-8CD9-4167-AF86-4A50AA495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440C1-3340-46AF-BCB8-3B7CFA7471A3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86808-A075-4D26-9539-C2D7FBD0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4DB49-62E9-40C8-8795-A52F71D3A448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BF34F-48F7-40FE-A600-5AAA7DF54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C8619-9FD0-46A0-985F-342EF1A6A040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DF8BB-DE7F-46BE-9E82-14741BFDF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B1FE-FC8E-41EB-B356-2E21E711AFC3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287DA-B7B3-4347-9C41-AB880BB5C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AA9A-6CF9-41B2-8009-FC2FA15B9AF1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4B2C7-216F-45F3-BBC1-FBCAC5B2D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8D30D-58CC-45DC-960A-C8A55F981091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702F6-90FA-4892-B911-9C9FB81F5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0974-6B4A-4BF6-A38A-8C571B51A5CE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C86B6-89EF-475B-90A7-6E576C73E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353C1-A459-4A8D-8094-94669487FA21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DD15C-A866-47EA-AF1D-854ECB98D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2" descr="http://hdw.datawallpaper.com/entertainment/psycho-alfred-hitchcock-hd-wallpaper-593982.jp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lum bright="42000"/>
          </a:blip>
          <a:stretch>
            <a:fillRect/>
          </a:stretch>
        </p:blipFill>
        <p:spPr bwMode="auto">
          <a:xfrm>
            <a:off x="-990600" y="-152400"/>
            <a:ext cx="1097280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29CF-43D2-4B48-ABFC-10A1705BF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63121-B27B-43BD-B01A-B1C0594515F7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B4542-5629-4C3A-AB65-51009E8DA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FD8B3-4191-44D8-A521-01E2BD02E46B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F5AEA-219F-4CE8-9516-1DA4EAD84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AD96D-A2FF-419C-B3B0-047EB57AB757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00AA4-7AC5-4305-9BB9-61363063D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135AE-2AFD-4B6D-9B36-77BF71593C2D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718D6-D123-4995-B71F-9BEE411E8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FA8C4-33B1-4A75-A1DB-BF1E4FD6EAFF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89F46-A6AB-4A57-9DD1-874FF8453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5253A-F209-4D1C-8998-10C864357F61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2AC9E-7FC1-4DFC-B6D3-E012C017E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BEE58-5A9B-4D7B-B314-64DCD2F09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DECA9-2E51-4D91-BE55-73F4D4844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E25A6-20CC-421B-B86F-3055BE1AF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CB156-9F0A-48F7-8C7C-A0BBB60EE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184DC-15AF-46D2-B664-1677E6750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3.jpeg"/><Relationship Id="rId15" Type="http://schemas.openxmlformats.org/officeDocument/2006/relationships/hyperlink" Target="http://www.google.com/url?sa=i&amp;rct=j&amp;q=&amp;esrc=s&amp;frm=1&amp;source=images&amp;cd=&amp;cad=rja&amp;uact=8&amp;ved=0CAcQjRxqFQoTCNLM9dHOycgCFYM5PgodaXUOUA&amp;url=http://1ms.net/psycho-alfred-hitchcock-hd-desktop-background-593982.html&amp;bvm=bv.105454873,d.cWw&amp;psig=AFQjCNGTdtFujgHy1GLYpxdML2LsYg8Auw&amp;ust=1445174981269806" TargetMode="Externa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906DE91B-3F5C-4AA4-A4E6-BDF9930F7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AutoShape 8" descr="https://s-media-cache-ak0.pinimg.com/236x/23/73/ab/2373abc5cd8f4d253b4786aae09dae32.jpg"/>
          <p:cNvSpPr>
            <a:spLocks noChangeAspect="1" noChangeArrowheads="1"/>
          </p:cNvSpPr>
          <p:nvPr userDrawn="1"/>
        </p:nvSpPr>
        <p:spPr bwMode="auto">
          <a:xfrm>
            <a:off x="3224213" y="2160588"/>
            <a:ext cx="2697162" cy="253682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14" name="AutoShape 10" descr="Image result for minion medical"/>
          <p:cNvSpPr>
            <a:spLocks noChangeAspect="1" noChangeArrowheads="1"/>
          </p:cNvSpPr>
          <p:nvPr userDrawn="1"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pic>
        <p:nvPicPr>
          <p:cNvPr id="16" name="Picture 2" descr="http://hdw.datawallpaper.com/entertainment/psycho-alfred-hitchcock-hd-wallpaper-593982.jpg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duotone>
              <a:prstClr val="black"/>
              <a:srgbClr val="D9C3A5">
                <a:tint val="50000"/>
                <a:satMod val="180000"/>
              </a:srgbClr>
            </a:duotone>
            <a:lum bright="42000"/>
          </a:blip>
          <a:stretch>
            <a:fillRect/>
          </a:stretch>
        </p:blipFill>
        <p:spPr bwMode="auto">
          <a:xfrm>
            <a:off x="-990600" y="-152400"/>
            <a:ext cx="10972800" cy="7010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11" r:id="rId3"/>
    <p:sldLayoutId id="2147484150" r:id="rId4"/>
    <p:sldLayoutId id="2147484112" r:id="rId5"/>
    <p:sldLayoutId id="2147484151" r:id="rId6"/>
    <p:sldLayoutId id="2147484113" r:id="rId7"/>
    <p:sldLayoutId id="2147484152" r:id="rId8"/>
    <p:sldLayoutId id="2147484153" r:id="rId9"/>
    <p:sldLayoutId id="2147484154" r:id="rId10"/>
    <p:sldLayoutId id="2147484114" r:id="rId11"/>
    <p:sldLayoutId id="21474841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18A7D0B-8854-4001-A0EE-D1B182D39596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C3999EF-3FE3-46BE-9A25-E8F9DBC37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468134B-ACDA-4271-A35C-418AAC6781BF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2E86F73-0DE4-477B-AF6F-7DA99E005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D6755FB-D481-457E-952C-06479D84EA75}" type="datetimeFigureOut">
              <a:rPr lang="en-US"/>
              <a:pPr>
                <a:defRPr/>
              </a:pPr>
              <a:t>11/15/18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1DC197A9-F05A-448F-AEAA-11CD91779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LWdqdDSycgCFcNYPgodOjoGSw&amp;url=http://inthekan.net/tag/alfred-hitchcocks-psycho/&amp;bvm=bv.105454873,d.cWw&amp;psig=AFQjCNGTdtFujgHy1GLYpxdML2LsYg8Auw&amp;ust=1445174981269806" TargetMode="External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Iqz94Pi1MgCFUtrPgodxxsOAA&amp;url=http://dump.fm/cunthunt777/log&amp;psig=AFQjCNExO5Bda-4heEuSuCUKojCoGdu68w&amp;ust=1445558148239091" TargetMode="External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M6ylsm31cgCFUJ4PgodML8Ibw&amp;url=http://www.chron.com/news/strange-weird/article/Alien-face-hugger-seen-on-NASA-Mars-rover-camera-6431336.php&amp;bvm=bv.105814755,d.cWw&amp;psig=AFQjCNGlnGddog6ULuAMcSj0XSNKwAQCTw&amp;ust=1445581125805892" TargetMode="External"/><Relationship Id="rId4" Type="http://schemas.openxmlformats.org/officeDocument/2006/relationships/image" Target="../media/image31.jpeg"/><Relationship Id="rId5" Type="http://schemas.openxmlformats.org/officeDocument/2006/relationships/image" Target="../media/image32.emf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N_qi8O41cgCFch0PgodtkMGEQ&amp;url=http://www.theguardian.com/film/2009/oct/13/ridley-scott-alien-ripley&amp;bvm=bv.105814755,d.cWw&amp;psig=AFQjCNHU3t8xMreNScEeUXsITeS9HtxIHQ&amp;ust=1445581369493133" TargetMode="External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OOG8_391MgCFQV2PgodWqICoA&amp;url=http://content.time.com/time/arts/article/0,8599,1568581,00.html&amp;psig=AFQjCNGgAEeKLdoBah3dQBthdXkE_Yf2yg&amp;ust=1445565639695295" TargetMode="External"/><Relationship Id="rId4" Type="http://schemas.openxmlformats.org/officeDocument/2006/relationships/image" Target="../media/image35.jpeg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OmmprDTz8gCFYl6Pgod-WYC-g&amp;url=http://www.bluelight.org/vb/threads/759160-tales-of-the-trap-with-pharcyde&amp;psig=AFQjCNFWnZnrsj7UIw0eMPvBDwU1_IhIyQ&amp;ust=1445382451026374" TargetMode="External"/><Relationship Id="rId4" Type="http://schemas.openxmlformats.org/officeDocument/2006/relationships/image" Target="../media/image38.jpeg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KrvsdDuz8gCFYFUPgod3fIPdQ&amp;url=http://moviepilot.com/posts/2013/09/20/top-5-horror-movie-crossovers-we-want-to-see-1122078&amp;psig=AFQjCNGCA4bpLoY6pkZVEMN6mu55z8sefQ&amp;ust=1445389683044041" TargetMode="External"/><Relationship Id="rId4" Type="http://schemas.openxmlformats.org/officeDocument/2006/relationships/image" Target="../media/image40.jpe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O6w7737z8gCFcQaPgodb-wNMw&amp;url=http://halloweenmovie.wikia.com/wiki/Michael_Myers/Gallery&amp;bvm=bv.105454873,d.cWw&amp;psig=AFQjCNH9SGDhCRtx0R8K9AQ7_UfBHCyGYw&amp;ust=1445393209293935" TargetMode="External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KXGvvTA1cgCFco2PgodO-cObQ&amp;url=http://www.huffingtonpost.com/2013/11/21/addams-family-photos_n_4316085.html&amp;psig=AFQjCNHXN5kJzKOR7m9IRk0fel0qdGPr6g&amp;ust=1445583653732501" TargetMode="External"/><Relationship Id="rId4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OOe2tGuz8gCFQUXPgod_VEG_Q&amp;url=http://www.hngn.com/articles/110067/20150716/science-screams-study-reveals-what-make-sounds-unsettling.htm&amp;psig=AFQjCNFXiMGr2nZEpjhZbf4PiepfL2a0iQ&amp;ust=1445372591297474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OOE4MOc1cgCFUl4Pgod8H4EhA&amp;url=http://www.joblo.com/movie-news/the-good-the-bad-the-badass-simon-pegg-141-02&amp;bvm=bv.105814755,d.cWw&amp;psig=AFQjCNE6FSxyGhJYn9iEsE0DIp3CGoFbNQ&amp;ust=1445573671757891" TargetMode="External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2590800"/>
            <a:ext cx="8458200" cy="1066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Sepsis Pathophysiology Spooktacular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655" y="4309793"/>
            <a:ext cx="8458200" cy="914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Marie Mullen MD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Department of Emergency Medicine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Division of Pulmonary and Critical Care Medicine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5791200"/>
            <a:ext cx="792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Baskerville Old Face" pitchFamily="18" charset="0"/>
              </a:rPr>
              <a:t>Horror Movie Survival: Avoid all motels that are not part of giant international chains</a:t>
            </a:r>
          </a:p>
        </p:txBody>
      </p:sp>
      <p:pic>
        <p:nvPicPr>
          <p:cNvPr id="13317" name="Picture 2" descr="http://inthekan.net/wp-content/uploads/2011/08/psycho-1960-wallpapers-poster-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32702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715538C-EC06-4D3A-8704-13644FEA66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400773"/>
            <a:ext cx="2971800" cy="1646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4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AutoShape 6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AutoShape 8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AutoShape 9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AutoShape 10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AutoShape 1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AutoShape 12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AutoShape 13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AutoShape 1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AutoShape 16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AutoShape 17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AutoShape 18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AutoShape 1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AB4B21-4C4E-4430-8B5A-E5350CAC3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696" y="-147637"/>
            <a:ext cx="5778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2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AutoShape 4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AutoShape 6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AutoShape 8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AutoShape 9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AutoShape 10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AutoShape 1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AutoShape 12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AutoShape 13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AutoShape 1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AutoShape 16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AutoShape 17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AutoShape 18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AutoShape 1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D13065-8E68-4743-8A0D-CFCB1FCFC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60" y="499691"/>
            <a:ext cx="8301330" cy="585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22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Stopping the Bleed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8057" y="1489193"/>
            <a:ext cx="5490743" cy="4773494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Fluid resuscitation with guidance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Ultrasound/echo  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CVP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Vasopressors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Norepinephrine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Epinephrine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Vasopressin (endocrine)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Inotropes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Dobutamine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Serial Lactic Acid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ScVO2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6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8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5364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AutoShape 9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AutoShape 12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AutoShape 16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AutoShape 18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AutoShape 6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AutoShape 63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AutoShape 65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AutoShape 67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AutoShape 71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AutoShape 73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AutoShape 7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AutoShape 77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AutoShape 7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8BDB91-20ED-4783-971A-C8231FCE65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542" y="0"/>
            <a:ext cx="3660458" cy="1926557"/>
          </a:xfrm>
          <a:prstGeom prst="rect">
            <a:avLst/>
          </a:prstGeom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FCCA3BD8-61B1-473D-9015-0B630AFA9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543" y="1487605"/>
            <a:ext cx="3490913" cy="382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Serial reassessment  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Fluid challenge</a:t>
            </a: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6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8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D9677724-5483-4C54-B7BB-40E32D9D7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181" y="1487605"/>
            <a:ext cx="3490913" cy="382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marL="0" indent="0" eaLnBrk="1" hangingPunct="1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Passive leg raise  </a:t>
            </a:r>
          </a:p>
          <a:p>
            <a:pPr lvl="1"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6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8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56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Future Directions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8057" y="1489193"/>
            <a:ext cx="6709943" cy="4773494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Beta Blockade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Morelli A, et al Effect of Heart Rate Control With Esmolol on Hemodynamic and Clinical Outcomes in Patients With Septic Shock A Randomized Clinical Trial. </a:t>
            </a:r>
            <a:r>
              <a:rPr lang="en-US" sz="2000" b="1" i="1" dirty="0">
                <a:solidFill>
                  <a:schemeClr val="tx1"/>
                </a:solidFill>
              </a:rPr>
              <a:t>JAMA</a:t>
            </a:r>
            <a:r>
              <a:rPr lang="en-US" sz="2000" b="1" dirty="0">
                <a:solidFill>
                  <a:schemeClr val="tx1"/>
                </a:solidFill>
              </a:rPr>
              <a:t> 2013;310(16):1683-1691 </a:t>
            </a:r>
          </a:p>
          <a:p>
            <a:pPr lvl="1" eaLnBrk="1" hangingPunct="1">
              <a:buFont typeface="Wingdings" pitchFamily="2" charset="2"/>
              <a:buChar char="v"/>
            </a:pPr>
            <a:endParaRPr lang="en-US" sz="20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Methylene Blue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Kwok ES, Howes, D. (2006). Use of Methylene Blue in Sepsis: A Systematic Review. Journal of Intensive Care Medicine, 21(6), 359–363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6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8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5364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AutoShape 9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AutoShape 12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AutoShape 16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AutoShape 18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AutoShape 6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AutoShape 63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AutoShape 65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AutoShape 67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AutoShape 71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AutoShape 73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AutoShape 7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AutoShape 77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AutoShape 7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F4C9800-BE6B-4C7E-B95D-D5C75F19EC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084" y="0"/>
            <a:ext cx="2114550" cy="265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17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Take a Deep Breath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Pulmonary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6868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Damage to the pulmonary capillary membrane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Increased permeability of capillary membrane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Protein rich edema fluid and inflammatory cell influx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Surfactant dysfunction/inhibition-multifactorial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Decreased compliance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Hypoxia/ microthrombi related pulmonary hypertension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4340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AutoShape 9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AutoShape 12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AutoShape 16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AutoShape 18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AutoShape 6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AutoShape 63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AutoShape 65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AutoShape 67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AutoShape 71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AutoShape 73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AutoShape 7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AutoShape 77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AutoShape 7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" name="Picture 2" descr="http://www.moviesnobs.net/wp-content/uploads/2007/10/drew-barrymore-in-scream.jpg">
            <a:hlinkClick r:id="rId3"/>
            <a:extLst>
              <a:ext uri="{FF2B5EF4-FFF2-40B4-BE49-F238E27FC236}">
                <a16:creationId xmlns:a16="http://schemas.microsoft.com/office/drawing/2014/main" xmlns="" id="{39B9537B-0F9C-4F39-B607-8A0D99697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4074" y="90487"/>
            <a:ext cx="2254539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3847351-D742-47DD-921E-4F7BC4634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951343"/>
            <a:ext cx="792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dirty="0">
                <a:latin typeface="Baskerville Old Face" panose="02020602080505020303" pitchFamily="18" charset="0"/>
              </a:rPr>
              <a:t>Horror Movie Survival: If you are babysitting, never ever answer the phone.</a:t>
            </a:r>
            <a:endParaRPr lang="en-US" altLang="en-US" sz="1800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C0E86F2-CDCA-4C30-ADCA-96F68BD3204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685" y="-137670"/>
            <a:ext cx="5581355" cy="5807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D79B39-F387-4AFE-A7D6-BC50373FFF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030" y="188329"/>
            <a:ext cx="6918664" cy="5481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A3556C-9F17-459A-9B49-161AE75300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15" y="53106"/>
            <a:ext cx="7581078" cy="570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48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No Prisoners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913646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Lung protective ventilation- 6/ml/kg PBW TV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Plateau pressure less than 30 mm H2O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Higher PEEP strategy preferred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Prone over supine position with RDS and  P/F  &lt; 150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NMBAs for ≤ 48 hours in patients with ARDS and  P/F  &lt; 150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Controversial- Steroids in early ARDS-</a:t>
            </a:r>
            <a:r>
              <a:rPr lang="en-US" sz="2400" b="1" u="sng" dirty="0">
                <a:solidFill>
                  <a:schemeClr val="tx1"/>
                </a:solidFill>
              </a:rPr>
              <a:t>NEVER</a:t>
            </a:r>
            <a:r>
              <a:rPr lang="en-US" sz="2400" b="1" dirty="0">
                <a:solidFill>
                  <a:schemeClr val="tx1"/>
                </a:solidFill>
              </a:rPr>
              <a:t> after 14 days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Consider inhaled pulmonary vasodilators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ECMO in selected patients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4340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AutoShape 9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AutoShape 12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AutoShape 16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AutoShape 18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AutoShape 6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AutoShape 63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AutoShape 65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AutoShape 67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AutoShape 71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AutoShape 73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AutoShape 7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AutoShape 77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AutoShape 7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9600" y="6014049"/>
            <a:ext cx="792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latin typeface="Baskerville Old Face" pitchFamily="18" charset="0"/>
              </a:rPr>
              <a:t>Horror Movie Survival:  When taking on the living dead, dress for success</a:t>
            </a:r>
            <a:endParaRPr lang="en-US" sz="1800" dirty="0">
              <a:latin typeface="Baskerville Old Face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5F1B01-A95E-458E-B34F-79C2A63AEA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752" y="-114164"/>
            <a:ext cx="2006108" cy="285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9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Adding to the Nightmare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Renal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94488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 Renal blood flow is not decreased in septic shock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May be an issue of gradient of flow between afferent/afferent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Cannot maintain pressure in glomerulus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Afferent vasocontraction may be chloride medicated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Tubular lumen obstruction with debris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Glomerular cell permeability limiting filtration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Not ischemia- inflation/microcirculation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4340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AutoShape 9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AutoShape 12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AutoShape 16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AutoShape 18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AutoShape 6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AutoShape 63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AutoShape 65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AutoShape 67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AutoShape 71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AutoShape 73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AutoShape 7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AutoShape 77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AutoShape 7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1C072A-6C0A-4795-8894-511A164E07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116" y="145263"/>
            <a:ext cx="1843484" cy="22685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BD5156-CF2F-4B85-AB04-26D594ADE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237" y="1949450"/>
            <a:ext cx="6651526" cy="29591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1D4D473-73C6-4472-A1CF-2343082AE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1200"/>
            <a:ext cx="792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Baskerville Old Face" pitchFamily="18" charset="0"/>
              </a:rPr>
              <a:t>Horror Movie Survival: Don’t Ever Say I’ll Be Right Back--You Won’t</a:t>
            </a:r>
            <a:endParaRPr lang="en-US" sz="180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1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Batter UP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433513"/>
            <a:ext cx="94488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Limit high chloride fluids-prefer balance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SALT-ED and SMART (2018)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Norepinephrine- </a:t>
            </a:r>
            <a:r>
              <a:rPr lang="en-US" sz="2400" dirty="0">
                <a:solidFill>
                  <a:srgbClr val="222222"/>
                </a:solidFill>
                <a:latin typeface="Roboto"/>
              </a:rPr>
              <a:t> improved renal blood flow, urine output, and glomerular filtration 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rgbClr val="222222"/>
                </a:solidFill>
              </a:rPr>
              <a:t>Vasopressin- </a:t>
            </a:r>
            <a:r>
              <a:rPr lang="en-US" sz="2400" dirty="0">
                <a:solidFill>
                  <a:srgbClr val="222222"/>
                </a:solidFill>
                <a:latin typeface="Roboto"/>
              </a:rPr>
              <a:t>vasoconstricts the efferent arteriole, linked to less dialysis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rgbClr val="222222"/>
                </a:solidFill>
              </a:rPr>
              <a:t>Avoid NSAIDs, ACE-I and ARB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rgbClr val="222222"/>
                </a:solidFill>
              </a:rPr>
              <a:t>Possible use for angiotensin II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rgbClr val="222222"/>
                </a:solidFill>
              </a:rPr>
              <a:t>RRT for AKI when appropriate/Hemoperfusion not validated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rgbClr val="222222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4340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AutoShape 9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AutoShape 12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AutoShape 16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AutoShape 18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AutoShape 6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AutoShape 63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AutoShape 65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AutoShape 67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AutoShape 71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AutoShape 73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AutoShape 7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AutoShape 77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AutoShape 7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C74BB7-6444-4164-B10C-EDB13A6098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-35459"/>
            <a:ext cx="3177478" cy="2539125"/>
          </a:xfrm>
          <a:prstGeom prst="rect">
            <a:avLst/>
          </a:prstGeom>
        </p:spPr>
      </p:pic>
      <p:sp>
        <p:nvSpPr>
          <p:cNvPr id="26" name="TextBox 4">
            <a:extLst>
              <a:ext uri="{FF2B5EF4-FFF2-40B4-BE49-F238E27FC236}">
                <a16:creationId xmlns:a16="http://schemas.microsoft.com/office/drawing/2014/main" xmlns="" id="{7E27285F-A467-471A-9635-B38C40EBC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705" y="5917039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0" dirty="0">
                <a:solidFill>
                  <a:schemeClr val="tx1"/>
                </a:solidFill>
              </a:rPr>
              <a:t>Self WH, Semler MW, Wanderer JP, et al. Balanced crystalloids versus saline in noncritically ill adults. N </a:t>
            </a:r>
            <a:r>
              <a:rPr lang="en-US" sz="1200" i="0" dirty="0" err="1">
                <a:solidFill>
                  <a:schemeClr val="tx1"/>
                </a:solidFill>
              </a:rPr>
              <a:t>Engl</a:t>
            </a:r>
            <a:r>
              <a:rPr lang="en-US" sz="1200" i="0" dirty="0">
                <a:solidFill>
                  <a:schemeClr val="tx1"/>
                </a:solidFill>
              </a:rPr>
              <a:t> J Med 2018;378:819-828</a:t>
            </a:r>
          </a:p>
          <a:p>
            <a:endParaRPr lang="en-US" sz="1200" dirty="0"/>
          </a:p>
          <a:p>
            <a:r>
              <a:rPr lang="en-US" sz="1200" dirty="0"/>
              <a:t>Semler MW, Self WH, Wanderer JP, et al. Balanced crystalloids versus saline in critically ill adults. N </a:t>
            </a:r>
            <a:r>
              <a:rPr lang="en-US" sz="1200" dirty="0" err="1"/>
              <a:t>Engl</a:t>
            </a:r>
            <a:r>
              <a:rPr lang="en-US" sz="1200" dirty="0"/>
              <a:t> J Med 2018;378:829-839</a:t>
            </a:r>
          </a:p>
          <a:p>
            <a:endParaRPr lang="en-US" sz="12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94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Here’s Blood in your eye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Hematologic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433513"/>
            <a:ext cx="94488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rgbClr val="222222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4340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AutoShape 9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AutoShape 12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AutoShape 16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AutoShape 18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AutoShape 6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AutoShape 63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AutoShape 65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AutoShape 67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AutoShape 71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AutoShape 73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AutoShape 7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AutoShape 77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AutoShape 7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242DBC-80E2-4C70-85A3-A114FE45B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660" y="0"/>
            <a:ext cx="2476500" cy="1981200"/>
          </a:xfrm>
          <a:prstGeom prst="rect">
            <a:avLst/>
          </a:prstGeom>
        </p:spPr>
      </p:pic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0A3FEE67-0A6D-4EC6-B144-3B6C34B6B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85913"/>
            <a:ext cx="9448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All cell lines affected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Decreased red cell deformability-decrease RBC membrane function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Anemia-growth inhibition and hemolysis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Elevated or depleted neutrophils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Thrombocytopenia- platelet adhesion/direct immune related destruction/decreased production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Hypercoagulable state- upregulate procoagulant pathways, downregulate anticoagulant pathways, fibrinolysis inhibition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Consumption of platelets and coagulation factors-DIC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rgbClr val="222222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55FC7C-8070-413B-A74B-74038B148C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7586"/>
            <a:ext cx="9144000" cy="548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9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Stake It Out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433513"/>
            <a:ext cx="94488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rgbClr val="222222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4340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AutoShape 9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AutoShape 12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AutoShape 18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AutoShape 6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AutoShape 63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AutoShape 65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AutoShape 67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AutoShape 71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AutoShape 73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AutoShape 7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AutoShape 77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AutoShape 7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xmlns="" id="{0A3FEE67-0A6D-4EC6-B144-3B6C34B6B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" y="1968501"/>
            <a:ext cx="9448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RBC transfusion only for Hgb &lt; 7.0 g/</a:t>
            </a:r>
            <a:r>
              <a:rPr lang="en-US" sz="2400" b="1" dirty="0" err="1">
                <a:solidFill>
                  <a:schemeClr val="tx1"/>
                </a:solidFill>
              </a:rPr>
              <a:t>dL</a:t>
            </a:r>
            <a:r>
              <a:rPr lang="en-US" sz="2400" b="1" dirty="0">
                <a:solidFill>
                  <a:schemeClr val="tx1"/>
                </a:solidFill>
              </a:rPr>
              <a:t> in absence of extenuating circumstances- MI, severe hypoxemia, or acute hemorrhage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No use of erythropoietin for anemia associated with sepsis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No prophylactic FFP for coagulopathy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Consider prophylactic platelet transfusion when counts are &lt; 10 without bleeding and when counts are &lt; 20 with bleeding risk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Antithrombin not recommended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VTE with heparin or LMWH  absent contraindications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rgbClr val="222222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1610C7-1A0F-4B6F-BBA8-6B79C14AF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998" y="150813"/>
            <a:ext cx="3642839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Disclosures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-35943" y="1766887"/>
            <a:ext cx="3892719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I have no actual or potential conflict of interest in relation to this program/ presentation. Except…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4340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AutoShape 9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AutoShape 12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AutoShape 16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AutoShape 18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AutoShape 6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AutoShape 63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AutoShape 65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AutoShape 67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AutoShape 71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AutoShape 73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AutoShape 7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AutoShape 77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AutoShape 7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12B7C94-FE2E-4487-9903-43DF3D3D2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802" y="1433513"/>
            <a:ext cx="5583034" cy="419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8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tx1"/>
                </a:solidFill>
              </a:rPr>
              <a:t>Houston We have a Problem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Cerebral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5344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Sepsis related encephalopathy serious/poorly defined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Associated with high morbidity and mortality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Disruption BBB leading to inflammatory mediators into brain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Microcirculatory dysfunction decreasing cerebral perfusion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Microglial cell activation which leads to negative mediators/ROS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Some studies show increase non-convulsive seizures in sepsis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108" name="AutoShape 4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9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AutoShape 6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AutoShape 8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AutoShape 9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4" name="AutoShape 10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AutoShape 1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AutoShape 12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7" name="AutoShape 13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9" name="AutoShape 1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AutoShape 16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1" name="AutoShape 17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2" name="AutoShape 18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3" name="AutoShape 1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4" name="AutoShape 2" descr="Image result for steve martin king tut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5" name="AutoShape 4" descr="Image result for steve martin king tut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7126" name="Picture 2" descr="http://ww4.hdnux.com/photos/40/12/02/8429731/5/920x92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26495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9600" y="6056824"/>
            <a:ext cx="792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latin typeface="Baskerville Old Face" pitchFamily="18" charset="0"/>
              </a:rPr>
              <a:t>Horror Movie Survival: In space, never answer a distress signal. No one has survived to send the message.</a:t>
            </a:r>
            <a:endParaRPr lang="en-US" sz="1800" dirty="0">
              <a:latin typeface="Baskerville Old Face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276670-DD90-4FB2-9F95-65AAD5BBC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927" y="-186471"/>
            <a:ext cx="8432946" cy="6158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4E826A-7526-418F-B6FB-A141BF147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44" y="155063"/>
            <a:ext cx="8215711" cy="5680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tx1"/>
                </a:solidFill>
              </a:rPr>
              <a:t>Taking Back the Ship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85547"/>
            <a:ext cx="85344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600" b="1" dirty="0">
                <a:solidFill>
                  <a:schemeClr val="tx1"/>
                </a:solidFill>
              </a:rPr>
              <a:t>No specific treatment-focus on infection control and support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600" b="1" dirty="0">
                <a:solidFill>
                  <a:schemeClr val="tx1"/>
                </a:solidFill>
              </a:rPr>
              <a:t>Consider minimizing  sedation as able targeting specific titration end points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600" b="1" dirty="0">
                <a:solidFill>
                  <a:schemeClr val="tx1"/>
                </a:solidFill>
              </a:rPr>
              <a:t>Consider shorting acting sedative agents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600" b="1" dirty="0">
                <a:solidFill>
                  <a:schemeClr val="tx1"/>
                </a:solidFill>
              </a:rPr>
              <a:t>Limit secondary insult- fever, pain, metabolic derangement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600" b="1" dirty="0">
                <a:solidFill>
                  <a:schemeClr val="tx1"/>
                </a:solidFill>
              </a:rPr>
              <a:t>Best practices- re-orientation, eyeglasses, sleep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600" b="1" dirty="0">
                <a:solidFill>
                  <a:schemeClr val="tx1"/>
                </a:solidFill>
              </a:rPr>
              <a:t>Early mobilization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108" name="AutoShape 4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9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AutoShape 6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AutoShape 8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AutoShape 9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4" name="AutoShape 10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AutoShape 1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AutoShape 12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7" name="AutoShape 13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9" name="AutoShape 1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AutoShape 16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1" name="AutoShape 17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2" name="AutoShape 18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3" name="AutoShape 1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4" name="AutoShape 2" descr="Image result for steve martin king tut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5" name="AutoShape 4" descr="Image result for steve martin king tut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" name="Picture 2" descr="http://static.guim.co.uk/sys-images/Guardian/Pix/pictures/2009/10/12/1255363647387/ALIENS-001.jpg">
            <a:hlinkClick r:id="rId3"/>
            <a:extLst>
              <a:ext uri="{FF2B5EF4-FFF2-40B4-BE49-F238E27FC236}">
                <a16:creationId xmlns:a16="http://schemas.microsoft.com/office/drawing/2014/main" xmlns="" id="{F461F431-5E78-4956-9236-9ECCC0658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27432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024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119" y="522288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tx1"/>
                </a:solidFill>
              </a:rPr>
              <a:t>Dinner and a show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Gastrointestinal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347913"/>
            <a:ext cx="85344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GI system-working organ including own immune system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Mucosal layer handles digestion but also barrier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Decreased blood flow and permeability disrupt barrier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Gut flora- critical for development of GI mucosal immune system, maintenance of gut homeostasis, provides essential nutrients, microbe barrier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Affected by hypoxic injury, antibiotics, proton pump inhibitors, vasopressors or parenteral feeding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Ileus, GI bleed, abdominal compartment syndrome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108" name="AutoShape 4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9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AutoShape 6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AutoShape 8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AutoShape 9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4" name="AutoShape 10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AutoShape 1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AutoShape 12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7" name="AutoShape 13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9" name="AutoShape 1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AutoShape 16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1" name="AutoShape 17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2" name="AutoShape 18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3" name="AutoShape 1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4" name="AutoShape 2" descr="Image result for steve martin king tut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5" name="AutoShape 4" descr="Image result for steve martin king tut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" name="Picture 2" descr="http://img.timeinc.net/time/daily/2007/facelift/360_lecter0103.jpg">
            <a:hlinkClick r:id="rId3"/>
            <a:extLst>
              <a:ext uri="{FF2B5EF4-FFF2-40B4-BE49-F238E27FC236}">
                <a16:creationId xmlns:a16="http://schemas.microsoft.com/office/drawing/2014/main" xmlns="" id="{FA048FBD-81E1-45AD-BD99-38F87995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81000"/>
            <a:ext cx="26844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D6C1F0-1BEE-4013-8C42-FEFED0DFCE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51" y="319087"/>
            <a:ext cx="9036411" cy="5614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BE7F5F-1C74-4E5D-9DE0-6C442AEB7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521" y="132538"/>
            <a:ext cx="6198958" cy="65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Food For Thought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-42496" y="1994095"/>
            <a:ext cx="8805496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Primary treatment is prevent ongoing injury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Stress ulcer prophylaxis high risk bleeding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High risk- Mechanical vent, coagulopathy, recent GI bleed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Consider PPI or H2 blockade…but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PPI and C. diff association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Recent retrospective study shows distinct H2 advantage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Enteral feeding preferred – maintain of gut integrity, prevent permeability, modulate /attenuate inflammatory and metabolic response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8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8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20484" name="AutoShape 4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AutoShape 6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AutoShape 8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AutoShape 9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AutoShape 10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AutoShape 1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AutoShape 12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AutoShape 13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AutoShape 1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AutoShape 16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AutoShape 17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AutoShape 18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AutoShape 1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00" name="Picture 22" descr="http://www.joblo.com/newsimages1/0728cryp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0"/>
            <a:ext cx="21431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DDF2D6-50BF-4396-84CB-093502CC3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6" y="1738313"/>
            <a:ext cx="9144000" cy="40690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4DFACE3-954F-4F57-864A-991CEE41E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56824"/>
            <a:ext cx="7924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>
                <a:latin typeface="Baskerville Old Face" pitchFamily="18" charset="0"/>
              </a:rPr>
              <a:t>Lilly CM, et al, Comparative Effectiveness of Proton Pump Inhibitors vs Histamine Type 2 Receptor Blockers for Preventing Clinically Important Gastrointestinal Bleeding During Intensive Care: A Population-Based Study.. Chest. 2018 Sep;154(3):557-566</a:t>
            </a:r>
            <a:endParaRPr lang="en-US" sz="14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Killer Pathophysiology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Endocrine</a:t>
            </a:r>
          </a:p>
        </p:txBody>
      </p:sp>
      <p:sp>
        <p:nvSpPr>
          <p:cNvPr id="21507" name="AutoShape 4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AutoShape 6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1" name="AutoShape 8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AutoShape 9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3" name="AutoShape 10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AutoShape 1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AutoShape 12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AutoShape 13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AutoShape 1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AutoShape 16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AutoShape 17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AutoShape 18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AutoShape 1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077329"/>
            <a:ext cx="8885238" cy="4343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Know corticosteroid insufficiency associated with critical illness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Multifactorial- pituitary injury, cytokine direct inhibition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Depletion, decreased synthesis of vasopressin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Downregulation of vasopressin receptors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Hyperglycemia known entity in critical illness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Multifactorial- insufficient insulin secretion to overcome the hyper-glycemia of counter-regulatory hormones and insulin resistance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dirty="0"/>
          </a:p>
          <a:p>
            <a:pPr eaLnBrk="1" hangingPunct="1">
              <a:buFont typeface="Wingdings" pitchFamily="2" charset="2"/>
              <a:buChar char="v"/>
            </a:pPr>
            <a:endParaRPr lang="en-US" sz="2400" dirty="0"/>
          </a:p>
          <a:p>
            <a:pPr eaLnBrk="1" hangingPunct="1"/>
            <a:endParaRPr lang="en-US" dirty="0"/>
          </a:p>
        </p:txBody>
      </p:sp>
      <p:pic>
        <p:nvPicPr>
          <p:cNvPr id="21524" name="Picture 22" descr="http://img.moviepilot.com/assets/tarantulaV2/embedded_images/1379673335_michael_myers_vs_jas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7402" y="381000"/>
            <a:ext cx="293783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21890" y="6079483"/>
            <a:ext cx="792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 dirty="0">
                <a:latin typeface="Baskerville Old Face" pitchFamily="18" charset="0"/>
              </a:rPr>
              <a:t>Horror Movie Survival: If you kill a monster, never  ever check to see if it’s really dead</a:t>
            </a:r>
            <a:endParaRPr lang="en-US" sz="1800" dirty="0">
              <a:latin typeface="Baskerville Old Face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96138D2-7DE0-4D8E-A37D-41B1CC526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-258696"/>
            <a:ext cx="7124700" cy="6181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8E121D9-39F6-4C3E-A87E-58AA06C4B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31" y="-255081"/>
            <a:ext cx="8096250" cy="6286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A769681-5E83-4937-9D2B-3818DE103E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686" y="142503"/>
            <a:ext cx="7031321" cy="5774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The Final Cut</a:t>
            </a:r>
          </a:p>
        </p:txBody>
      </p:sp>
      <p:sp>
        <p:nvSpPr>
          <p:cNvPr id="24579" name="AutoShape 4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AutoShape 6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AutoShape 8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AutoShape 9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AutoShape 10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AutoShape 1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AutoShape 12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AutoShape 13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AutoShape 1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AutoShape 16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AutoShape 17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AutoShape 18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AutoShape 1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Rectangle 3"/>
          <p:cNvSpPr>
            <a:spLocks noGrp="1" noChangeArrowheads="1"/>
          </p:cNvSpPr>
          <p:nvPr>
            <p:ph idx="1"/>
          </p:nvPr>
        </p:nvSpPr>
        <p:spPr>
          <a:xfrm>
            <a:off x="27039" y="1897966"/>
            <a:ext cx="6983361" cy="4343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en-US" sz="22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Consider IV hydrocortisone if unable to maintain HD stability with fluids/</a:t>
            </a:r>
            <a:r>
              <a:rPr lang="en-US" sz="2800" b="1" dirty="0" err="1">
                <a:solidFill>
                  <a:schemeClr val="tx1"/>
                </a:solidFill>
              </a:rPr>
              <a:t>pressors</a:t>
            </a:r>
            <a:endParaRPr lang="en-US" sz="28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ADRENAL/APROCCHSS trial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Consider adding vasopressin to pressor refractory shock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</a:rPr>
              <a:t> Consider blood glucose management in ICU sepsis patients to maintain blood glucose &lt; 180</a:t>
            </a:r>
            <a:endParaRPr lang="en-US" sz="2800" dirty="0"/>
          </a:p>
        </p:txBody>
      </p:sp>
      <p:pic>
        <p:nvPicPr>
          <p:cNvPr id="24596" name="Picture 2" descr="http://vignette3.wikia.nocookie.net/halloweenmovie/images/b/b6/Michael_Myers.gif/revision/latest?cb=2011101315271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0"/>
            <a:ext cx="2133600" cy="268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8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51203" name="AutoShape 4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4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AutoShape 6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7" name="AutoShape 10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8" name="AutoShape 1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AutoShape 12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AutoShape 13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AutoShape 1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AutoShape 16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4" name="AutoShape 17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5" name="AutoShape 18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6" name="AutoShape 1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7" name="Rectangle 18"/>
          <p:cNvSpPr>
            <a:spLocks noChangeArrowheads="1"/>
          </p:cNvSpPr>
          <p:nvPr/>
        </p:nvSpPr>
        <p:spPr bwMode="auto">
          <a:xfrm>
            <a:off x="2286000" y="172085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18" name="Rectangle 20"/>
          <p:cNvSpPr>
            <a:spLocks noChangeArrowheads="1"/>
          </p:cNvSpPr>
          <p:nvPr/>
        </p:nvSpPr>
        <p:spPr bwMode="auto">
          <a:xfrm>
            <a:off x="381000" y="914400"/>
            <a:ext cx="7772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pPr lvl="1"/>
            <a:endParaRPr lang="en-US" sz="2000"/>
          </a:p>
        </p:txBody>
      </p:sp>
      <p:pic>
        <p:nvPicPr>
          <p:cNvPr id="51219" name="Picture 22" descr="http://big.assets.huffingtonpost.com/addams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71600"/>
            <a:ext cx="6245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85800" y="5943600"/>
            <a:ext cx="792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latin typeface="Baskerville Old Face" pitchFamily="18" charset="0"/>
              </a:rPr>
              <a:t>Horror Movie Survival: Avoid  all summer camps, cabins in the woods, hostels, small towns in Maine and this family</a:t>
            </a:r>
            <a:endParaRPr lang="en-US" sz="180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Getting to the Point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5763" y="1779706"/>
            <a:ext cx="9343037" cy="4773494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300" b="1" dirty="0">
                <a:solidFill>
                  <a:schemeClr val="tx1"/>
                </a:solidFill>
              </a:rPr>
              <a:t>Sepsis-Life-threatening organ dysfunction caused by a dysregulated host response to infection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3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300" b="1" dirty="0">
                <a:solidFill>
                  <a:schemeClr val="tx1"/>
                </a:solidFill>
              </a:rPr>
              <a:t>Organ dysfunction is an integral part of sepsis 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3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300" b="1" dirty="0">
                <a:solidFill>
                  <a:schemeClr val="tx1"/>
                </a:solidFill>
              </a:rPr>
              <a:t>Pathophysiology of organ dysfunction similar for organs involved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3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300" b="1" dirty="0">
                <a:solidFill>
                  <a:schemeClr val="tx1"/>
                </a:solidFill>
              </a:rPr>
              <a:t>Restore and maintain adequate oxygen delivery to cells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3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300" b="1" dirty="0">
                <a:solidFill>
                  <a:schemeClr val="tx1"/>
                </a:solidFill>
              </a:rPr>
              <a:t>Limit organ dysfunction by rapid control of infection, hemodynamic stabilization /organ support as possible to ensure recovery of organ function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8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5364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AutoShape 9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AutoShape 12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AutoShape 16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AutoShape 18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AutoShape 6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AutoShape 63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AutoShape 65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AutoShape 67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AutoShape 71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AutoShape 73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AutoShape 7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AutoShape 77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AutoShape 7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80" name="Picture 2" descr="http://images.hngn.com/data/images/full/39076/the-famous-scream-ghost-faced-kill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1387" y="14407"/>
            <a:ext cx="147637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Fighting Back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89752" y="1752600"/>
            <a:ext cx="9495437" cy="4773494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SURVIVING SEPSIS CAMPAIGN BUNDLES</a:t>
            </a:r>
          </a:p>
          <a:p>
            <a:pPr marL="0" indent="0" eaLnBrk="1" hangingPunct="1">
              <a:buNone/>
            </a:pPr>
            <a:r>
              <a:rPr lang="en-US" sz="2400" b="1" dirty="0">
                <a:solidFill>
                  <a:schemeClr val="tx1"/>
                </a:solidFill>
              </a:rPr>
              <a:t>    TO BE COMPLETED WITHIN 3 HOURS: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1) Measure lactate level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2) Obtain blood cultures prior to administration of antibiotics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3) Administer broad spectrum antibiotics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4) Administer 30 mL/kg crystalloid for hypotension or lactate 4mmol/L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6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8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5364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AutoShape 9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AutoShape 12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AutoShape 16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AutoShape 18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AutoShape 6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AutoShape 63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AutoShape 65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AutoShape 67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AutoShape 71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AutoShape 73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AutoShape 7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AutoShape 77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AutoShape 7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3C05BB-3DDD-4AC1-B65B-F23CA3501F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3832" y="159503"/>
            <a:ext cx="3086915" cy="220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86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Fighting Back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8057" y="1489193"/>
            <a:ext cx="8995943" cy="4773494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SURVIVING SEPSIS CAMPAIGN BUNDLES</a:t>
            </a:r>
          </a:p>
          <a:p>
            <a:pPr marL="0" indent="0" eaLnBrk="1" hangingPunct="1">
              <a:buNone/>
            </a:pPr>
            <a:r>
              <a:rPr lang="en-US" sz="2400" b="1" dirty="0">
                <a:solidFill>
                  <a:schemeClr val="tx1"/>
                </a:solidFill>
              </a:rPr>
              <a:t>     TO BE COMPLETED WITHIN 6 HOURS: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5) Apply vasopressors (for hypotension that does not respond to initial fluid resuscitation) to maintain a mean arterial pressure (MAP)  65 mm Hg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6) In the event of persistent arterial hypotension despite volume resuscitation (septic shock) or initial lactate 4 mmol/L : re-assess volume status and tissue perfusion 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1"/>
                </a:solidFill>
              </a:rPr>
              <a:t>7)  Remeasure lactate if initial lactate was elevated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6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800" b="1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5364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AutoShape 9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AutoShape 12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AutoShape 16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AutoShape 18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AutoShape 6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AutoShape 63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AutoShape 65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AutoShape 67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AutoShape 71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AutoShape 73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AutoShape 7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AutoShape 77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AutoShape 7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F3C05BB-3DDD-4AC1-B65B-F23CA3501F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8135"/>
            <a:ext cx="3086915" cy="220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4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Rogues’ Gallery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63513" y="1522412"/>
            <a:ext cx="4408487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Cardiovascular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Pulmonary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Renal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Hematologic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Cerebral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Gastrointestinal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Endocrine</a:t>
            </a: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en-US" sz="2400" dirty="0">
              <a:solidFill>
                <a:schemeClr val="tx1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4340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AutoShape 9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AutoShape 12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AutoShape 16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AutoShape 18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AutoShape 6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AutoShape 63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AutoShape 65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AutoShape 67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AutoShape 71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AutoShape 73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AutoShape 7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AutoShape 77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AutoShape 7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57E8775-5314-4506-BE96-C7E070009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304426"/>
            <a:ext cx="5996538" cy="3998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Don’t Scream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40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1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AutoShape 9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AutoShape 12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AutoShape 16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AutoShape 18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AutoShape 6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AutoShape 63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AutoShape 65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0" name="AutoShape 67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AutoShape 71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AutoShape 73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AutoShape 7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AutoShape 77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AutoShape 7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AA6B00-6C0E-42A9-A14D-E6F69CE919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17" y="0"/>
            <a:ext cx="717176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858D04-7EDB-464F-9BDD-7AE0BAC0C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31" y="323704"/>
            <a:ext cx="8474869" cy="621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5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Seeing Red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Cardiovascular</a:t>
            </a:r>
          </a:p>
        </p:txBody>
      </p:sp>
      <p:sp>
        <p:nvSpPr>
          <p:cNvPr id="26627" name="AutoShape 4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AutoShape 6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AutoShape 8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AutoShape 9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AutoShape 10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AutoShape 1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AutoShape 12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AutoShape 13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AutoShape 1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AutoShape 16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AutoShape 17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AutoShape 18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AutoShape 1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077200" cy="3276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Hypotension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Vasodilation- IL-1, TNF, </a:t>
            </a:r>
            <a:r>
              <a:rPr lang="en-US" b="1" dirty="0" err="1">
                <a:solidFill>
                  <a:srgbClr val="FF0000"/>
                </a:solidFill>
              </a:rPr>
              <a:t>iNOS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Myocardial Dysfunction-IL-1, TNF</a:t>
            </a:r>
          </a:p>
          <a:p>
            <a:pPr lvl="1"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Volume Depletion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Autonomic Dysregulation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b="1" dirty="0">
                <a:solidFill>
                  <a:schemeClr val="tx1"/>
                </a:solidFill>
              </a:rPr>
              <a:t>Lactic Acidosis</a:t>
            </a:r>
          </a:p>
          <a:p>
            <a:pPr eaLnBrk="1" hangingPunct="1">
              <a:buFont typeface="Wingdings" pitchFamily="2" charset="2"/>
              <a:buChar char="v"/>
            </a:pP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1" name="Picture 2" descr="http://www.joblo.com/newsimages1/Simon.Pegg.Nick.Frost..Shaun.of.the.Dead.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314325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6326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/>
                </a:solidFill>
              </a:rPr>
              <a:t>Seeing Red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Cardiovascular</a:t>
            </a:r>
          </a:p>
        </p:txBody>
      </p:sp>
      <p:sp>
        <p:nvSpPr>
          <p:cNvPr id="26627" name="AutoShape 4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AutoShape 5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AutoShape 6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AutoShape 7" descr="data:image/jpeg;base64,/9j/4AAQSkZJRgABAQAAAQABAAD/2wCEAAkGBxITEhUUExQVFBUXFRYWFBYXFhYYFBUVFxcXGBgXFxccHSggGBwlHBQUJTEhJSkrLi4uFx8zODMsNygtLisBCgoKDg0OGhAQGywkICUsLCwsLCwrLCwsLCwsLCwsLCwsLCwsLCwsLCwsLCwsLCwsLCwsNywsLDcsLDcsNywsK//AABEIALEAvAMBIgACEQEDEQH/xAAcAAABBQEBAQAAAAAAAAAAAAAFAgMEBgcAAQj/xAA+EAACAQIDBQYEBAQFBAMAAAABAhEAAwQSIQUGMUFRBxMiYXGBMpGhsRQjUsFCYnLRJDOC4fA0kqKyJUNz/8QAGwEAAgMBAQEAAAAAAAAAAAAAAwQAAQIFBgf/xAApEQACAgEEAgEDBAMAAAAAAAAAAQIDEQQSITEFE0EiMlEUM3GBUmGR/9oADAMBAAIRAxEAPwDca8NeFqr28m9lnDArIe7GiA/c8qiWSm8FgdwBJMAcTyFBMbvbg7YYteWRxA1NZrtLeW/i3YFilthGQGQpEcRoeMCgtjCCTnbOMwkAE6ajUjgJ4acjRFWAldjouG1e1G4rDusMuQ8GuXDrBjgojn1pGF7RsXdYKliySecvAExJPLgaE2+6KKHAK6kFf8tgx/TxgT9JqTaRMIMq/ETnWZypmOkkamYMCa360LS1FjeEHbPaFcEd7hxGUksHIiPIr0E09he0ZCjM1h9P0kEfy+etVO2Q05csJmkuQR6A/wAIk5eo96jXWc2iBbJAM6KRzlfDGpAEa9BU9awE90smq4HevC3IHeBCQDDactdT01o1avKwBUgg8CDIPoaxXZGCS5acg+KSDIhh0QDpB59TUPB7XxGGk23NsqYK6kanTMPhI4Dh70LavgLG1/KN6Br2qTuFvocaXs3Fy3rerEDwOkwGE6jlpV1FZGD2urq6oQ6upJNQ9o7VtWVzXHCj11PoOdQptLsm11Va9v3hF5ufRTQLafaTrFm3A63AdfYHSoCd9a+TRq6sxXtFxE/5drh/NqfWpOze0vMYu2QNYlGkj/SR+9Qpamt/Jote1XsNvjg3j80KTybQj16UbsYhXEqQw6ggioEU4vpj1dXle1DZD2rf7uzceQMqMwJ4AgGsRW+bjZGOrsrtEsXYz/FPQHrxrdrqgggiQeNZBtTYqjGZGBVFzZIMa6RljWYPPrW4vsBd8EbD7I72+50CJGmniOUE6+Q51PbCi2MiM3iGoJEEARPLLxgEHiwoZbxOIsoSsXFZm8RnMpmPEZgjTjTjsSZaQbikgAEMf1I4j4YKGZHM8q3DLFprD4GbGGLk5QTNy4UXMQ+UiMobWOJ14es0Vxeyc2RkMstu3bbmx7qYKiYM5iCOOginMPeREuMzghcpBj4VKkZAQTIlZkHnQPD7QuK7BS+V3D5RlJUFZyhm0XUGZ68qJwAlZNS2oIWLOUkMSqM5YEgEq7gBiwI0jLoDMkjhUrB7XWfGBwkanxCSJgiVMCY16UrH30Oa4DGcJcW5oZGVVCgHTwMhkeYofafM7JcCkXCpzQFlFUBATOn8RjT3qmsoK18isZjkNycMO8usJZQIVlnix/UJgcydKEPgLmV7pYNmzFkgwDJkeeX7jzonsQrauMpWCykFlnL4SdJ5/EYM9aH7Tx7W8Rcy/C0EgdYymekxQGsPgLlYCvZen/yHMTYcGecFY/vWyise7K7gOPuf/kSOPAlZ0PKthFSQzU8xPa411eGshCndpO0Gt4dVRmVncCVMHKASdflWZfEZJJ8zqasvaPii2LKSYRUAHKWEn7iq0tEijiayxubQp7I5aH6fKmGw9xoAGb0EURw6aUXwSAaxRFDJzlPaDdm7BJguco6UTvbDRwCGKsOcT86nq1KSaJtRXseQJc3dMz3h9Io5usDZvIqmAdCORHpSi1MWQRdSD/EJ+dVKKwFpukprk0wGlUgUqlD06PCKre9W7f4gB0bJcTgSJUiNZ9vtVmpLCpnBJRTMLt4w921uecg8ypbh96fw2Ee5lKoWIUDIJk5uYHI6mrNi9ylOMuO1yLbMHCgeITqVk8BM/OrVgsJbtLltqFUDl+9KW6+MHiPZmOlk+X0UsbrYp0VGZVBy94zCQwEgKF9/rTl7c+yixexBHkAq6/0mSeXGim1tpM7Klg+PxAN+hToT6mK9we52YTduOxPHUgf3NEjZZJZky/RWn0ALGz8PbVka47W2JzCFZcpEERoQDM6VPtbv2XDNbuqwYRMBo0jTnwA08qKYncpAJRmU+TH6gzNVy7au4Zp5g6xotwc5HJhWLPbjMHyaVdecNEbaey7lklgARpDLIAKgAEgaAacB1qp7QujMTqczATEA8yeHLT5VqFnFh1ny1+VANubqDEkd0RbdiB/L6+RpPS+Ve7129m7dCkt0Ogv2VbIgXMVwVvyrY6qhl3J5ktI9q0UVC2Ns9bFi3ZXhbQKD1jiT6mT71OrrZzyDSwjqSaVSWqEZjO+InG3jxOf5QABQlaLb2n/GXv6zQoUSB57Uv62TsPwFFcLrQz9IjWB9aKYVdNKYQj2+CalOW68RDTiDjV5RpQf4EMKj3J1qYai3VqPoiWGaFs29ntI3VQT686l0M3d/6dPT96J0nLs9VU8wTPaQ9LpLVlhD512j2oY/8RdC90ALjKIQHRSQNSfKiu7O+GNxV5kukNb7q6WUBV0C8dDymavTbs4M3H/w9rVifhHWkYrdDDRNpO5ePitwCRzQ8oMAVx1q6fZzEadcsdjW4mFGp4mftoK7tV29ew6WrVkle8zM7L8RRIlFPImeNRt1cd3d24hgEMY99R/zyq1bb2ZZxlsLdlSuqOvxKfL+1dJzT6ApfkzHs43mxBv2x+YLVy73Xd3GLTInOCeY0rR94MKGgHiTTOw91bOHcXWuNdcCEkKFT0Uc/Ou3l2iqK1xtAgJE821yj5kfKri8kly+Ch4ja4wiMzkse/KKsgZVAJJ89Yp3Ab84Qspa53cMD4+A1E6igH4K7ibcXIQG41wQJbxACGn0J96H4js9u3CFS4ssQBIjj6Vy7o6SdvLwxiPtjHrg+kMJeV0V0YMrCVYGQQeBB50/UPZGG7qzbt6eBFXTh4QBpUyuyuhM6kPS6SasowvbN0vfuseJuMfrFFNi7s3b3iP5acmPGPIf3q1293rVu/dvPBliVU6hRxn70H2pta/fuizhgCIknXKo6tHPy9o40D9S3LbD47Eo6BSlumFcNsLCIRnfO2g1YAaeQo3h8PaUeBEHnE1TxupiCJN8z0CAL96hXTjMIZBDCeGuRv5SOKEiYPlS9vul9sh6vT1Q+DQw8cAvyFem51VT7VU7e8YawL2qKdAIly3NY8jp9qiXxjLwlVFsfzFs3uBwNL1LUPmTwHcK1wkW68to/FbHqDFRMRsu2/8AlMQRrlOs+9VMY3HYXxXALlvgSJI/uvqZozg9qLdUXEOvTmrDkaJPVX0YcuUCejptysclq3fnuQDyJH1ooKi4FgUBH8WvzqVXSU1NbkYjHatp7SWpVN3pjTjVS6LAKjxN6mnwK8XDEHWJ8qkpY868/wDo7XJ8DntikUnefYNwXPxGGWWg94kwWjUZeU0Nw2/dq34LrG2w0yXFIMjpP7VpDWB1oZtfYuHu22N22j6fxD966FNF23bNcAnKPZTLvaPY1yyxicq/3qu3sTisdcVro7u0PgQTHHnPE+dWDAbIw6mFtKgnSP8AerBZ2Yg+E/afvQ9R74Jxrj/YSvZ22A8JgIHCiGzbX59ofziiF3D5R0qNhQQ4dQXyGYHM8p6CuPVor3cnJMZnfFxwmX5eFKpuySVE6GNR0POnK9alhHLONNX7mVSTyBJ9hNOmmcRazKyngQQfQiP3qpdEMex3aAuMN61aUoCreIsMxCmCIHCrbuNgVWzm5sZJPl/z6mqfitwDh+8axcLsSQFePhmeI50a3J24Mvdtow/hPGRxEUnTZVzt/sK4y+Q9vTvdbwbLbCd47I1yMwQKi6Fix09qaw+0LeOw3eKpWeKtxB8uo1qJvbuxZx2V2bK6rlMrmVlmYI6jr51496xgsOULzp4zoIgRCqOAjgKYU4tltYR7sbAKbioYK28zAfzMYBPt96m3d9MFacISwXMU73L+VmXRhm5weJoHurtxLn5vwyWVl5r4pUn1E/Ohd7s/m/nW4pSXKlmbwhySfBwJEnWpKcUyorKNI2jh0ZeAMj5g1mL31wmJYSFRlJaTABQxm+RA9q0a9jbdq0BPhRQsnooAHvWP7yP+Kd1XWVZVOvxEyxkch4aHbGE4NS6LjuUuDZ90dp2r2HQ2riXMujZWBg9DHCjorPexrd65hMG/eZc126bgKmZWMomtDFGqioxSQKXZ4abugc6cNRdpXQlt2PACtsogXzDmWA9+FRztBP15vQE/YVHweMXj6zPLpNTcRYU6rHtRljBh5Fd6CM2tKDFgQeHSotk8QafDgDjUfJZXtp4a3ZJYkLrp11+1QLW0rYMrcSOa5uPzqNvNiC9wjjSNl7AL6uCBWjIXvYs3FJBEeRBojuth80tyLL9BQfG27VkZVAkj3qZuttPVLYIUZteeYwY1+VVKPBEy9KKVSVpVBCHUg0s023Csz6ZF2Amtgz6mqpt/dQs/fWGCXOJ/Sx86t9scfWncleZ3OE3KI/8ABmN0bVXw5UI6z/amE3dxF5w2IbNBkINFHn5+9akbA6U22HHSrs1VrWFwXGMDPMXu0VGaycj/APi3kwqBd23tCz4TZnkGBlTH2rR7+HFDr2FHSg16y2rh8m3VGXJQMVexuJEXItrzA+KPI8qn4LZ4QQBFWS5hBUa9aAoV+ust+npBYVRjyXrdpYw1r+mitDd3x/h7f9IomK9Zp/21/ByZ/czyaF7fxYt29eDMqTyGYxJ8qJOYFZnvTvkl5HsrbaM3xTHwniPcUSdbnFxQvbqYU4cyzHCK2vwmNCP3HOo/e3LRg8PofTpVNs754hREWz5kGfoalWN+LnC7aR1/lkGlNNXqaeJcoFPyeml08FqbainiDNNrtAVG2XjcPige7lWHFG4j06ipFzZzDgAfeKdeorXbwHhmazHkD3sSlsllALHy1J9TULEbUxD6Bsg/lH70SGwrhMu6qPLUx+1QdobRw+H0Qd6/meH7CsPWQ6gtzMzSrW6x4RDwuzT8UFieLMT9zqfaimwsJN9EzQZzSAIldYHyoRc3on/64/1VHt7dK3EuAEFHVj5gHUfKk5W66U19OIkjq9Ft+7k2pKVUHZW0Ev2luJ8LCfMeRqaKfCxaayj002/Clmm7hgVifTLXYJt8/U08DUXDXAwzKZB1B8qeZwOJA9dK844S3NYGnZFLljhNIJodjdpn4MPkuXCDEsMq+bRr7VV7m7u0bpJv44oSZy2wuRYOkafetqn/AC4JXOM/tZcXdTwIPvUO8lALO6V1dTjbjORBaBw48AIGvOiGy8PirfgvXFvJHhucLg8mHBvWl7qo4+l5GIyx2e31odiBRS+6nQEE89aHYikJVzT6YSF0H00XbYP/AE9v+kURFDN3nBw9sgyMtExXtKP21/By5/cwbvDicmGutMQjR6xpWGVsW+mAu38MUtFZkFpMSo5Vj9+y6MVdSrAwQeVN1tdfJ53y6k5J44ERXoFdNLy0Y4jZ7h7jIwZWKsDIIq44PfbwgXbZLc2UiD5wapwrppe7SV3fchzTa+2h/Qyybd3qLjLaBQEakxNVc0o15FXTpoVL6UZ1GrsveZsRXjNFe3B0prPyozYGKyXzsx2wRcOHY+FgWTyYcR71p6msg3M3XxNx7eIVhbQNKkglmAMGB0PDWteSl54yeo8fv9WJIUaE7fx3c2HcceC/1EwPvRZuFUvtDxRCIkGGMkgTGXh9TVLvkLrLHXTKSKgMfeC5RcYAcgYH0pm5cY/ESfUz96SD5UtVmjqqC5SPC2am2X3Sf/TrUgyCQRwI0NWbZe8U+G+P9YH/ALD9xVdVaXNDu0tdyxJBNJ5K7TSzBl2xG1rCLmzg+Q1J9uVVraO8N1zCQi/No9eXtQsk15FLU+MqreXyO6nz2ouWFwhmdZ+v+9d3x/UfmaVe4aVFJBGvGm5Vw/CEK77O1Jl/3A2jKNZJ+HxJ/SeQ9D96udZHufjGTEpCOQZUlUYgA8yQOAMVroobx8HsfGWTnT9fZC2gfDHX7VlG/VpRicyx4lGYeY5/WtT2idR6Vk294/ODdQ30aK5lM3LWYDeTiv0uX+QItKBrs3lXCu6ePZ7XUoRXsVDAg0kmnKTANQ0hi80U3dSRPOKlPaFNkChze1NjFLzJJfk2bcRCuBsDon+9WEUD3Vb8hRz6c9eGlHBSVUnKOT2ajtWDmoftNQVggEHQg6yKIGhm1WgegND1c3GttGlBTeGZbjbOS468YYgenL6UlTXt8k3HzGCWk/M/tFelR1p+ht1rJ8918FC+UV+RQrq5BS8lMHPYikMafyU3dSqZcWR7zQJqDi1MZk4xU/EYclY+dM3Lfh/5yoUllDlLSaLr2cYkPbEaArw9KvYrNeylybYMQJeB5TpWlCuXo3xJf7PoijiEcLHCM83j7QbNnFXMO1m6TbiWXLBkTpJoDYw7bUsrfwskWi1tkcZWz5ixIPA8RQntFeNp4gExKW404jLxodubvfidnHuwBfwxYsUgLcBbiVbmfI8aNCmMbHYuzF9aur9cuhy6uVirQGUwwnUHzHGvMw6j51eMLc2dtsurWbljEWwDJhbmUyAwZSQwkHQ1nW/+6mK2cykt31lzC3BoQ36XHI+YroQnF9nEs8Rjpk8XB1HzpWcdfqKz44q50PzpaXbptvcE5UKhjPAtosDnwomIoCvFZ6ZemujqPmKR+IQcWX5iqCcVcPI1P3c2ViMbiUw9qAzyZb4VUCSx6+lU0lybj4pPjJbb20bQGrr85qJt3EPbw6Xe7fu7pKW7nwgsOY5x0Nadu72W4LCr3mIJxDL4i1zS0sCScnDrxrOu0zbq47FAWWX8Lh1i2V+F7hHiYeQ4e1LzsT4Q5p/Fwre5l07A7jNZxJZmZu9SSxJMZOprWBWIdgmOP4nE2h8Jto/lIOX7Vt4oKWDqnNVb2rtqwz3bIuL3lpAbgOmUOJGp0JqyNXzv2x4pLm0riW1IZLdtLjcAWjNHnofrQ7q/ZHaai8PJYsXtCzfK3rQYBhlYsIBe2chIPAikmrB2OXbN7Zy2SiFrLMrKYaZaQ8HhM0U27uMLkth7vcN0yhrZ9uI9qZqkopR/B5rXeHnba7IvspqmnFaqhvHc2jgr5s3uMSrKAVdZ+JTH0oXa3nxRZUBMsQokLxJgcqZSysnNfhbc4zyaKzRTLNrVCxO82KUshJzKxVtF0IMHWK92btjHYi9bs2yS9xgqggADzJjgBVuPGSR8JbnGUaCpqFirkAnoCfkONHsD2f3UQ3MbjTkUZnFsBVAGplzr8qqe+W+NtkOG2YqdyUIvX2UktOmVS2v+ql5WIc0/gZxkpSYS7Ot9MKj2bH5huOcgATTM3nPka2oV81dk+zs+08OBr3ea4fIKsSf+6vpUClKqY152/J6tyzgxjt12JeNyxirFtrgym3dyAkiDKaDXWSPaspxwv2nklkYAEowhl56jlX1pdU1Xtqbr4a/dF67Yt3LqxDsoJ04T196IZK/2W7t/hk/FX7ha9ftJCkR3SamD1JminaLjcK2DuW7zwWH5YALMXXVYA8+dS8Tgbp4Gq1tfd/Gm6tyybeiFSHmdTyMGopNPJTimsGOXNo4cCGzg8wE/3qxbG2NbubIxmIzhcxVrax4vyTrI8ydKnYrsrxd24XuPaEmfCGJHpoKM4Xs2dbJs53KEkkTxn7UWV8mDhRGLMut7RtACUaefCrf2XbewmHxZu3VvBipRcqB1UMdWaNfajVzskB4OwPn4vvUnZ/ZfftNmt31U9e71+9SV8msEjTGLyjTNptaxeGuWw/hvWyoYcswIBj9qwPeLcvaKXFsLh84MBHswbRHASdMvnNbJsXYF61bVHuG4RMtEST5CjeHwTjnQkGK/2X7kLs+zmeDibijvSNVWJhFPQc/OavQqNYtEVIirKPGNYN2y7H7vFNdCkjEZWmNFZQFMnlwrd3Bofj8Cl1ctxEcTMOoYT1g1RDOuxjdruLf41rpJvIVFuIAAbiTPi4aGtLfHoOdDLuBaIXQAQANAB0Aodidk3Dzqm2RJAHtcx+HFi1cPiuC5lRQBLBgcwnyiay/ZOIw17GYe24a0puqSxAMZfFGnUjjWg71bjYnEhMjgFCSAwJBkR7GgGG7L8WbyvcZAFM+HMSfmBRY3SUcIFKiDluZVtr7VtJjMULdsPb7+5l18UZj89ak7rbauW8Wl+xh1LLm8NwwNRqQeRjnV9udmVt9WXXqNDPrS8L2YqvC5cjpM/cVPdJrDL9MM5RacRtC3tPAXLYPdO4ykEyEcdY4rP0rIDuJta9dyd0tpZhnzgJ6iNY9q1XYu534dcqFoJzanmaO2dlsOdDyEwgN2abkLs627Oy3MRcjO6zlVRMIkgGNZ86vINQMPhmFTFSrIKuU0a6uqEEGk869rqognnXnM11dVEFJXorq6oRD60oV5XVosWKVXV1QoTTTV7XVCCK8rq6oyHjV4teV1Qgo0oV1dVFHppa11dULFCliurqsh/9k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AutoShape 8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AutoShape 9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1738313" y="595313"/>
            <a:ext cx="5668962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AutoShape 10" descr="Minions nurse: Gasmask, Life, Minions Nur, Stuff,  Respirator, Nur Minions, Funnies, Minions Doctors, Nur Humor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4" name="AutoShape 11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AutoShape 12" descr="https://s-media-cache-ak0.pinimg.com/236x/23/73/ab/2373abc5cd8f4d253b4786aae09dae32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AutoShape 13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AutoShape 14" descr="https://s-media-cache-ak0.pinimg.com/736x/50/c6/49/50c649acf824fee2ca580f02ecdd9e2c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AutoShape 15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AutoShape 16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AutoShape 17" descr="https://s-media-cache-ak0.pinimg.com/236x/7f/75/6b/7f756bcb3481db56650768cc5fc0cf50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AutoShape 18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AutoShape 19" descr="https://s-media-cache-ak0.pinimg.com/236x/e5/3f/b3/e53fb31e11eb57b909c8373edd459f5a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28C519-2E52-4234-9B06-7EA86C1A3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8090" y="237348"/>
            <a:ext cx="10103090" cy="582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33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8688</TotalTime>
  <Words>1324</Words>
  <Application>Microsoft Macintosh PowerPoint</Application>
  <PresentationFormat>On-screen Show (4:3)</PresentationFormat>
  <Paragraphs>310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Trek</vt:lpstr>
      <vt:lpstr>2_Custom Design</vt:lpstr>
      <vt:lpstr>1_Custom Design</vt:lpstr>
      <vt:lpstr>Custom Design</vt:lpstr>
      <vt:lpstr>Sepsis Pathophysiology Spooktacular</vt:lpstr>
      <vt:lpstr>Disclosures </vt:lpstr>
      <vt:lpstr>Getting to the Point</vt:lpstr>
      <vt:lpstr>Fighting Back</vt:lpstr>
      <vt:lpstr>Fighting Back</vt:lpstr>
      <vt:lpstr> Rogues’ Gallery </vt:lpstr>
      <vt:lpstr> Don’t Scream </vt:lpstr>
      <vt:lpstr>Seeing Red Cardiovascular</vt:lpstr>
      <vt:lpstr>Seeing Red Cardiovascular</vt:lpstr>
      <vt:lpstr>PowerPoint Presentation</vt:lpstr>
      <vt:lpstr>PowerPoint Presentation</vt:lpstr>
      <vt:lpstr>Stopping the Bleed</vt:lpstr>
      <vt:lpstr>Future Directions</vt:lpstr>
      <vt:lpstr>Take a Deep Breath Pulmonary </vt:lpstr>
      <vt:lpstr>No Prisoners </vt:lpstr>
      <vt:lpstr>Adding to the Nightmare Renal </vt:lpstr>
      <vt:lpstr> Batter UP  </vt:lpstr>
      <vt:lpstr> Here’s Blood in your eye Hematologic  </vt:lpstr>
      <vt:lpstr> Stake It Out  </vt:lpstr>
      <vt:lpstr>  Houston We have a Problem Cerebral  </vt:lpstr>
      <vt:lpstr>  Taking Back the Ship  </vt:lpstr>
      <vt:lpstr>  Dinner and a show Gastrointestinal  </vt:lpstr>
      <vt:lpstr>Food For Thought</vt:lpstr>
      <vt:lpstr>Killer Pathophysiology Endocrine</vt:lpstr>
      <vt:lpstr>The Final Cut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Blood in Your Eye</dc:title>
  <dc:creator>Mullen, Marie T</dc:creator>
  <cp:lastModifiedBy>Leighann Dreyer</cp:lastModifiedBy>
  <cp:revision>960</cp:revision>
  <dcterms:created xsi:type="dcterms:W3CDTF">2015-08-11T02:09:08Z</dcterms:created>
  <dcterms:modified xsi:type="dcterms:W3CDTF">2018-11-15T18:22:10Z</dcterms:modified>
</cp:coreProperties>
</file>